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4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2FFA-7873-2E4E-20C1-9FA8C6E2E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30FA5-BBC8-ABBD-33B2-DE621E276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923-DD3C-13DF-20D2-70235B94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34017-085C-88A9-9E2F-997A2D1F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82079-F498-43B2-7CE8-3200C30E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12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1ABA3-AE08-F11F-9066-0F947E02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597F4-52F3-0D20-47A2-D5D882FF7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4D9B0-A0C6-519A-8FAE-7D74E2DA0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140C9-AEA4-8481-1375-6F7A4F214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96EF6-C321-D77A-7979-D2E2FACB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76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6ED05-BD97-F40B-CA4B-7BE2A96DC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9A505-E27F-0DCD-EF5B-3CFF9EFF5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BD8B7-A19A-3497-A506-95952E608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C3B38-E26E-81E7-31A0-60A866FE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CE45A-3FC8-7EBF-0B9C-2895E1F7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64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1A95-212C-FD1D-B8E6-AF337D53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22A76-EBB3-A2B9-C619-7EEAE9B0F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91624-4CAA-D779-3EE9-37A76977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6FB6E-02F3-6E68-B886-A9FA77C0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D6686-6800-DB3B-3033-5834FC02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90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8710-5B14-5377-A19C-E09DA780F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2FB17-7799-90C3-0C86-119B2E8AD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C552F-3E43-255B-7E34-9D870162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B79F6-7173-1385-E826-4D58AF43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6D53-F6E3-2978-8BFC-01A4095F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59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30A4-4E28-3661-935F-0951BD4C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48BA7-6C75-95CE-34D8-E5E8E0799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FB644-4B99-4539-B217-19EF02062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243D9-9439-223E-7168-896721FB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F6D93-C32E-25AA-732C-50284C8D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5BC76-6D73-019B-E20B-EFE32A80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209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679B-6AA1-1F4F-AE58-0915482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F6EB6-477E-6415-CDC1-1492ACE05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3DB2C-DEE4-F8FC-8D07-37BC64178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0D555-59A7-406D-CF4F-473A6D641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10EFB-4372-E82E-A2FA-119A41FB3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2B21F-EF6C-B570-E2FD-5EE7609F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83BE51-4DAB-8373-D166-227DA939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49C938-0013-D1F3-3848-876FAD13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6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CFD5-8A3B-BAEF-B415-FCDA0CC2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ECF29-AB77-1D96-571A-FA8E7B58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1A221-A75F-0F6D-7D0E-10E333ED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E8586-380F-D28A-2358-99BDE7D1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39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4305A-8C35-86B2-857F-BEB54F00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161D37-D385-C4F5-F889-4B344FED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7D66-D9A3-5036-6FE5-9228F5CC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19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3C79A-3EA4-6A5A-03D7-1B3F9970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F4375-EB3B-CB0C-930B-475F3167B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C0290-7EA9-C2E9-147B-802661AAB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D092A-4AE8-5CC8-5A45-10EBFF70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1148D-8BB5-64AE-81F6-B42E768D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BD6A3-E4CF-D5E8-013B-ECA745C1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68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9068-7924-CE94-914C-EF2B7DD1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3B1A2E-FB0C-D2E3-0264-C49CC4F97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33D36-4411-1105-8605-A092A465A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109BA-6A03-FB2B-9BAD-9432B48E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AB220-45B0-67DD-BF6E-EA522320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30470-DFAE-3F4A-813D-8CF07CDA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87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B3330B-54E3-0CFA-C1F6-AC1B9C9D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400FC-77C8-BFF5-DD22-727C1B7E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C0245-7441-395F-423E-805636391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ABB9D-D25B-4087-BD4F-0B564CB632A6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A781E-F827-AA88-AC67-11FC89780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02BA-3316-8A5F-4988-6BE008167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8D18B-023F-479F-A7E8-DD70F7255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11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in blue jacket and blue denim jeans walking on brown wooden bridge during daytime">
            <a:extLst>
              <a:ext uri="{FF2B5EF4-FFF2-40B4-BE49-F238E27FC236}">
                <a16:creationId xmlns:a16="http://schemas.microsoft.com/office/drawing/2014/main" id="{085E0DC3-886B-3436-3314-78C988DD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4B7066-1B89-F5D9-5B96-EE84BC7F06D5}"/>
              </a:ext>
            </a:extLst>
          </p:cNvPr>
          <p:cNvSpPr txBox="1"/>
          <p:nvPr/>
        </p:nvSpPr>
        <p:spPr>
          <a:xfrm>
            <a:off x="4837471" y="265471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Earthquake Depth </a:t>
            </a:r>
          </a:p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and Magnitude Prediction using Deep Learning</a:t>
            </a:r>
            <a:endParaRPr lang="en-IN" sz="4000" b="1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ED66A-843E-BE81-7DF7-BED32D3E727B}"/>
              </a:ext>
            </a:extLst>
          </p:cNvPr>
          <p:cNvSpPr txBox="1"/>
          <p:nvPr/>
        </p:nvSpPr>
        <p:spPr>
          <a:xfrm>
            <a:off x="4837471" y="522307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Authors: 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Mayank Panwar  (2022UCA3114)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Saurabh             (2022UCA1926)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Mohd. Imaad      (2022UCA1941)</a:t>
            </a:r>
          </a:p>
        </p:txBody>
      </p:sp>
    </p:spTree>
    <p:extLst>
      <p:ext uri="{BB962C8B-B14F-4D97-AF65-F5344CB8AC3E}">
        <p14:creationId xmlns:p14="http://schemas.microsoft.com/office/powerpoint/2010/main" val="1355941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C46438C2-F64E-422D-F92D-E5E2750FB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DEED1-D0C0-BE8D-5AAE-2924BB571A85}"/>
              </a:ext>
            </a:extLst>
          </p:cNvPr>
          <p:cNvSpPr txBox="1"/>
          <p:nvPr/>
        </p:nvSpPr>
        <p:spPr>
          <a:xfrm>
            <a:off x="548146" y="306045"/>
            <a:ext cx="1131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Model 3 – Dense NN with Batch Normalization</a:t>
            </a:r>
            <a:endParaRPr lang="en-IN" sz="3600" b="1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D2120B-9DB8-203A-EC10-3369354E3B1F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1945698F-00DB-6C5B-B29D-01636F8A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98" y="1483963"/>
            <a:ext cx="1159363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Architecture:</a:t>
            </a:r>
            <a:b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Input → Dense(64) →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BatchNorm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 → Dropout → Dense(32) →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BatchNorm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 → Dense(2)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Benefits: faster convergence and stability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AB78E-E729-2B72-83A6-A20C3A26E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8" y="3804378"/>
            <a:ext cx="11756145" cy="173118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939E111-12FA-5EEA-A904-6E1F4A841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2" y="-1"/>
            <a:ext cx="12235630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69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E85D0-5308-2D5F-7333-58ECFE955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B5295-5DC3-D4DD-EB87-23FC5B22AC0A}"/>
              </a:ext>
            </a:extLst>
          </p:cNvPr>
          <p:cNvSpPr txBox="1"/>
          <p:nvPr/>
        </p:nvSpPr>
        <p:spPr>
          <a:xfrm>
            <a:off x="548146" y="306045"/>
            <a:ext cx="1131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Model 4 – LSTM-based Network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D0FED2-C76B-6D68-853C-F281AFF9DD06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9C217348-0BB6-52D9-8193-80202526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021" y="1609634"/>
            <a:ext cx="115936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Architecture:</a:t>
            </a:r>
            <a:b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	Input (reshaped) → LSTM(64) → Dropout → LSTM(64) → Dense(2)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Captures temporal patterns and dependencies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C3842-1820-568A-36DE-C74046C3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0" y="3347880"/>
            <a:ext cx="11950420" cy="3011129"/>
          </a:xfrm>
          <a:prstGeom prst="rect">
            <a:avLst/>
          </a:prstGeom>
        </p:spPr>
      </p:pic>
      <p:pic>
        <p:nvPicPr>
          <p:cNvPr id="5" name="Picture 2" descr="Destroyed house Portrait of homeless man on ruins of his house earthquake victims stock pictures, royalty-free photos &amp; images">
            <a:extLst>
              <a:ext uri="{FF2B5EF4-FFF2-40B4-BE49-F238E27FC236}">
                <a16:creationId xmlns:a16="http://schemas.microsoft.com/office/drawing/2014/main" id="{579EDE47-3E10-65EA-441F-2B5EE4B6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2" y="-1"/>
            <a:ext cx="12235631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06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7CA33-A556-D1E9-CF6C-E9D6F383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B017A-A2D8-D93C-87B9-D3048448D64E}"/>
              </a:ext>
            </a:extLst>
          </p:cNvPr>
          <p:cNvSpPr txBox="1"/>
          <p:nvPr/>
        </p:nvSpPr>
        <p:spPr>
          <a:xfrm>
            <a:off x="3296263" y="276548"/>
            <a:ext cx="559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Evaluation Metrics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00CE71-3B04-AFDE-F616-7805BAFCE5C3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698C5C27-4C2B-F4F7-5EE6-807F96606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32" y="1528830"/>
            <a:ext cx="86537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MAE (Mean Absolute Error): measures average error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MSE (Mean Squared Error): penalizes large deviations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2DC7D-FA47-9FEB-E460-E88BFEDA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06" y="3429000"/>
            <a:ext cx="10402767" cy="2288609"/>
          </a:xfrm>
          <a:prstGeom prst="rect">
            <a:avLst/>
          </a:prstGeom>
        </p:spPr>
      </p:pic>
      <p:pic>
        <p:nvPicPr>
          <p:cNvPr id="5" name="Picture 2" descr="Destroyed house Portrait of homeless man on ruins of his house earthquake victims stock pictures, royalty-free photos &amp; images">
            <a:extLst>
              <a:ext uri="{FF2B5EF4-FFF2-40B4-BE49-F238E27FC236}">
                <a16:creationId xmlns:a16="http://schemas.microsoft.com/office/drawing/2014/main" id="{7AE28443-041B-CB02-F03C-D418CBB68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2" y="-1"/>
            <a:ext cx="12235631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88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20A72-E084-8CC1-FF13-2C0A79111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E8C84B-FE7F-911A-1D6B-83DE162DA59C}"/>
              </a:ext>
            </a:extLst>
          </p:cNvPr>
          <p:cNvSpPr txBox="1"/>
          <p:nvPr/>
        </p:nvSpPr>
        <p:spPr>
          <a:xfrm>
            <a:off x="1769103" y="294159"/>
            <a:ext cx="8653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Model Performance Comparison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FBC391-61BD-2E50-AE0C-81CB76B5C993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27ACD9-8213-37EB-0346-52704BA31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283478"/>
              </p:ext>
            </p:extLst>
          </p:nvPr>
        </p:nvGraphicFramePr>
        <p:xfrm>
          <a:off x="963561" y="2103120"/>
          <a:ext cx="10527890" cy="2651760"/>
        </p:xfrm>
        <a:graphic>
          <a:graphicData uri="http://schemas.openxmlformats.org/drawingml/2006/table">
            <a:tbl>
              <a:tblPr/>
              <a:tblGrid>
                <a:gridCol w="2115410">
                  <a:extLst>
                    <a:ext uri="{9D8B030D-6E8A-4147-A177-3AD203B41FA5}">
                      <a16:colId xmlns:a16="http://schemas.microsoft.com/office/drawing/2014/main" val="163994772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805799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2055323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789365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08371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MAE (Mag)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MAE (Depth)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MSE (Mag)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MSE (Depth)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717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Dense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0.3096753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11374.84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0.191776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59.23760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458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Dense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ookman Old Style" panose="0205060405050502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ookman Old Style" panose="0205060405050502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ookman Old Style" panose="0205060405050502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2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ookman Old Style" panose="020506040505050202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62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Dense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0.3384406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11284.58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0.191242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60.78193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526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LSTM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0.3178613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9928.346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0.185764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54.75467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172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Bookman Old Style" panose="0205060405050502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Bookman Old Style" panose="0205060405050502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Bookman Old Style" panose="0205060405050502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>
                        <a:latin typeface="Bookman Old Style" panose="0205060405050502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atin typeface="Bookman Old Style" panose="020506040505050202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051748"/>
                  </a:ext>
                </a:extLst>
              </a:tr>
            </a:tbl>
          </a:graphicData>
        </a:graphic>
      </p:graphicFrame>
      <p:pic>
        <p:nvPicPr>
          <p:cNvPr id="3" name="Picture 2" descr="Destroyed house Portrait of homeless man on ruins of his house earthquake victims stock pictures, royalty-free photos &amp; images">
            <a:extLst>
              <a:ext uri="{FF2B5EF4-FFF2-40B4-BE49-F238E27FC236}">
                <a16:creationId xmlns:a16="http://schemas.microsoft.com/office/drawing/2014/main" id="{81A75151-B780-D57E-38A0-F74A1709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2" y="-1"/>
            <a:ext cx="12235631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95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B8B1D-0D62-283F-2814-B3769DA4D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F2CAC-FEA4-73A5-0634-5F0C96125B00}"/>
              </a:ext>
            </a:extLst>
          </p:cNvPr>
          <p:cNvSpPr txBox="1"/>
          <p:nvPr/>
        </p:nvSpPr>
        <p:spPr>
          <a:xfrm>
            <a:off x="540071" y="321339"/>
            <a:ext cx="1196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Distribution of Predicted vs Actual Magnitude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745984-10B0-00E3-5E76-97537E0F8401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2C7A16-298A-5F72-6429-49DCA8AD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3" y="1392073"/>
            <a:ext cx="10756490" cy="5309240"/>
          </a:xfrm>
          <a:prstGeom prst="rect">
            <a:avLst/>
          </a:prstGeom>
        </p:spPr>
      </p:pic>
      <p:pic>
        <p:nvPicPr>
          <p:cNvPr id="3" name="Picture 2" descr="Destroyed house Portrait of homeless man on ruins of his house earthquake victims stock pictures, royalty-free photos &amp; images">
            <a:extLst>
              <a:ext uri="{FF2B5EF4-FFF2-40B4-BE49-F238E27FC236}">
                <a16:creationId xmlns:a16="http://schemas.microsoft.com/office/drawing/2014/main" id="{3448CEFB-1C6F-8F58-697D-8942E98D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2" y="-1"/>
            <a:ext cx="12235631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0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A3FAC-3187-EED6-A0F7-E73189BD9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9D6CA0-3CCF-6ACE-7630-6358F392D712}"/>
              </a:ext>
            </a:extLst>
          </p:cNvPr>
          <p:cNvSpPr txBox="1"/>
          <p:nvPr/>
        </p:nvSpPr>
        <p:spPr>
          <a:xfrm>
            <a:off x="540071" y="321339"/>
            <a:ext cx="1196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Distribution of Predicted vs Actual Depth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D33045-865C-CBBD-4A7F-274953E7A30E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FD69E29-AA99-B570-9F87-3344DFDD0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20" y="1370304"/>
            <a:ext cx="10418560" cy="5166357"/>
          </a:xfrm>
          <a:prstGeom prst="rect">
            <a:avLst/>
          </a:prstGeom>
        </p:spPr>
      </p:pic>
      <p:pic>
        <p:nvPicPr>
          <p:cNvPr id="3" name="Picture 2" descr="Destroyed house Portrait of homeless man on ruins of his house earthquake victims stock pictures, royalty-free photos &amp; images">
            <a:extLst>
              <a:ext uri="{FF2B5EF4-FFF2-40B4-BE49-F238E27FC236}">
                <a16:creationId xmlns:a16="http://schemas.microsoft.com/office/drawing/2014/main" id="{339B8F87-B352-CA47-213C-5ECBC1291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2" y="-1"/>
            <a:ext cx="12235631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2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57BB6-0401-1B08-19AB-5C79C2C2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201F5-976D-ED76-4BE0-BBA49A6C3217}"/>
              </a:ext>
            </a:extLst>
          </p:cNvPr>
          <p:cNvSpPr txBox="1"/>
          <p:nvPr/>
        </p:nvSpPr>
        <p:spPr>
          <a:xfrm>
            <a:off x="225438" y="259083"/>
            <a:ext cx="1196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Geospatial Visualization – Predicted Magnitudes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DB3663-4C3A-A6EA-D843-B011296AFD7D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988F48-3131-EAAE-DC30-7DB52B2FA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85" y="1561184"/>
            <a:ext cx="8240275" cy="4305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22863F-34EF-E4D3-595A-D5470D3D4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282" y="1415845"/>
            <a:ext cx="960855" cy="5442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25011-6AB0-87D0-6326-3A8E2E820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2" y="61177"/>
            <a:ext cx="12235631" cy="8034731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03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D3A0D-BF45-F33E-E099-AE2338C1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C3D5DF-6F52-D9A1-DD47-9DCE1F4A5801}"/>
              </a:ext>
            </a:extLst>
          </p:cNvPr>
          <p:cNvSpPr txBox="1"/>
          <p:nvPr/>
        </p:nvSpPr>
        <p:spPr>
          <a:xfrm>
            <a:off x="225438" y="259083"/>
            <a:ext cx="1196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Geospatial Visualization – Predicted Depth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94BC50-F5DD-9FB2-F59E-05195F3C562D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5FA3E14-49BA-0CC2-1B95-C89CF1A8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54" y="1488645"/>
            <a:ext cx="8383170" cy="4686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1104C-53AB-D3F4-C716-E840959C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587" y="1356006"/>
            <a:ext cx="783963" cy="5501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6A8C7-9985-4418-CE13-3419E72E1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2" y="61177"/>
            <a:ext cx="12235631" cy="8034731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1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F320B-DFDF-E1B6-A493-1300A3070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8585E-0647-4C72-FF62-D71906646BD0}"/>
              </a:ext>
            </a:extLst>
          </p:cNvPr>
          <p:cNvSpPr txBox="1"/>
          <p:nvPr/>
        </p:nvSpPr>
        <p:spPr>
          <a:xfrm>
            <a:off x="225438" y="259083"/>
            <a:ext cx="1196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Dashboard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5B7D88-AAA4-20C2-141C-039ACF2020BE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5982E9-E396-48EF-B789-BBECB81E7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39" y="1238019"/>
            <a:ext cx="9390320" cy="49896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7D049B-C4AA-6623-F3C2-717F7D59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2" y="61177"/>
            <a:ext cx="12235631" cy="8034731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341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EC15F-0B45-E259-C813-94460036E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F5B3BB-3C65-9644-F8FE-085C9C888DC4}"/>
              </a:ext>
            </a:extLst>
          </p:cNvPr>
          <p:cNvSpPr txBox="1"/>
          <p:nvPr/>
        </p:nvSpPr>
        <p:spPr>
          <a:xfrm>
            <a:off x="225438" y="259083"/>
            <a:ext cx="1196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Dashboard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B21BBE-5E00-02F7-D64C-4C81A9BB9443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8FE1065-50DD-AD9E-C430-FBDC513F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73"/>
          <a:stretch/>
        </p:blipFill>
        <p:spPr>
          <a:xfrm>
            <a:off x="1261455" y="1465005"/>
            <a:ext cx="9964772" cy="4963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B32D0-60B3-65FA-F093-C2143B3F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2" y="61177"/>
            <a:ext cx="12235631" cy="8034731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6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DFEF-9E69-D5AA-2261-66E7BF852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arthquake alert concept with pulsation epicenter location mark and world  map. Vector illustration. 36751295 Vector Art at Vecteezy">
            <a:extLst>
              <a:ext uri="{FF2B5EF4-FFF2-40B4-BE49-F238E27FC236}">
                <a16:creationId xmlns:a16="http://schemas.microsoft.com/office/drawing/2014/main" id="{F455F048-9DF3-980D-CFAA-1371F9F9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9847" y="-1700192"/>
            <a:ext cx="13500967" cy="9000644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D1F8A-D04E-E235-3C30-9CBBC8C813DB}"/>
              </a:ext>
            </a:extLst>
          </p:cNvPr>
          <p:cNvSpPr txBox="1"/>
          <p:nvPr/>
        </p:nvSpPr>
        <p:spPr>
          <a:xfrm>
            <a:off x="4075471" y="315877"/>
            <a:ext cx="404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Introduction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39634A-F42D-73BF-69EC-4F35C277FD96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">
            <a:extLst>
              <a:ext uri="{FF2B5EF4-FFF2-40B4-BE49-F238E27FC236}">
                <a16:creationId xmlns:a16="http://schemas.microsoft.com/office/drawing/2014/main" id="{399D4683-1C3C-DEC8-D70D-6B7F223F5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32" y="2168830"/>
            <a:ext cx="947829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Earthquakes are highly unpredictable and often devastating.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Traditional methods rely on physical sensors and statistical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Deep learning leverages large-scale data for improved predictive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This project focuses on predicting earthquake magnitude and depth using Dense Neural Network and LSTM models.</a:t>
            </a:r>
          </a:p>
        </p:txBody>
      </p:sp>
    </p:spTree>
    <p:extLst>
      <p:ext uri="{BB962C8B-B14F-4D97-AF65-F5344CB8AC3E}">
        <p14:creationId xmlns:p14="http://schemas.microsoft.com/office/powerpoint/2010/main" val="8524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F26FB-4D5C-1D3D-626F-B1E92049B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C39D3-1C14-26B1-1146-72083AC79378}"/>
              </a:ext>
            </a:extLst>
          </p:cNvPr>
          <p:cNvSpPr txBox="1"/>
          <p:nvPr/>
        </p:nvSpPr>
        <p:spPr>
          <a:xfrm>
            <a:off x="225438" y="259083"/>
            <a:ext cx="1196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Dashboard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925395-AA8F-4323-7266-47A48F7E3948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9D77D0E-5189-2759-E22B-ABB19E37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72"/>
          <a:stretch/>
        </p:blipFill>
        <p:spPr>
          <a:xfrm>
            <a:off x="1031313" y="1494505"/>
            <a:ext cx="9970983" cy="5104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DE2067-5E8E-AE8B-15C3-D3608A9D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2" y="61177"/>
            <a:ext cx="12235631" cy="8034731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251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A1AE0-5A00-450C-3106-192034C3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E15BF-4EF9-3273-F527-33D4C814730C}"/>
              </a:ext>
            </a:extLst>
          </p:cNvPr>
          <p:cNvSpPr txBox="1"/>
          <p:nvPr/>
        </p:nvSpPr>
        <p:spPr>
          <a:xfrm>
            <a:off x="225438" y="259083"/>
            <a:ext cx="1196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Conclusion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D9A0D6-13A2-564A-2D70-FEC0262DCF25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605D41C7-FFB6-F1DD-5899-50419ADA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66" y="2516633"/>
            <a:ext cx="1177034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Dense and LSTM models effectively predicted magnitude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Depth predictions are inherently more variable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LSTM slightly outperformed others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Visualization helps in spatial interpretation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9067C-452D-081D-75B9-7E0CF5335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1" y="306045"/>
            <a:ext cx="12235631" cy="6882542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84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A32FF-3A94-A51B-6007-6B292C935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32CEA0-0878-22AB-4437-6573804E4DBD}"/>
              </a:ext>
            </a:extLst>
          </p:cNvPr>
          <p:cNvSpPr txBox="1"/>
          <p:nvPr/>
        </p:nvSpPr>
        <p:spPr>
          <a:xfrm>
            <a:off x="225438" y="259083"/>
            <a:ext cx="1196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Future Scope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CC2D05-665E-9093-5EB3-70485C5B6975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D43A381A-3374-007E-DE52-1467FB0CD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66" y="2701299"/>
            <a:ext cx="1177034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Integrate seismic waveform features (P and S waves)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Use satellite or remote-sensing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Implement Bayesian Neural Networks for uncertainty estimation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Real-time deployment via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29665-3F4A-22F2-54B2-4C32C026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2" y="-1"/>
            <a:ext cx="12235630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730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FD83-FF8A-5A79-9E2E-25E9835D9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42E65A-B603-C4EE-099B-0293EAED5B78}"/>
              </a:ext>
            </a:extLst>
          </p:cNvPr>
          <p:cNvSpPr txBox="1"/>
          <p:nvPr/>
        </p:nvSpPr>
        <p:spPr>
          <a:xfrm>
            <a:off x="225438" y="259083"/>
            <a:ext cx="1196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References</a:t>
            </a:r>
            <a:r>
              <a:rPr lang="en-IN" dirty="0"/>
              <a:t> 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CA0D07-CD39-8465-5911-AF7C2A726459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01443CC1-5469-59B0-4221-8DC9F7044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08" y="1944215"/>
            <a:ext cx="1177034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Joshi et al. (2024), “Data-Driven Earthquake Systems,” JAG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Jain et al. (2021), “Seismic Earthquake Prediction using ML,” J. Earthquake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Engg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Wang et al. (2023), “Deep Learning for Seismic Forecasting,” SRL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Sadhukhan et al. (2023), “Hybrid NN for Earthquake Prediction,” IJG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81D8A-EBB5-56FC-AEA9-3F19BD1DE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2" y="9995"/>
            <a:ext cx="12235631" cy="8137094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21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B1861-2899-E9F7-D91D-7EF6088C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3FFF5-9E26-F5D2-4DA8-0E64360371E7}"/>
              </a:ext>
            </a:extLst>
          </p:cNvPr>
          <p:cNvSpPr txBox="1"/>
          <p:nvPr/>
        </p:nvSpPr>
        <p:spPr>
          <a:xfrm>
            <a:off x="3436373" y="306045"/>
            <a:ext cx="559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Problem Statement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1D9684-E4C8-68C2-2E60-D2C6792A7B39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2067BB2D-F74F-4A37-ADA8-6175ADE56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948" y="1718693"/>
            <a:ext cx="865379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Accurately predicting earthquake intensity and depth is a major scientific challenge.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Seismic data is complex: high-dimensional, time-based, and noisy.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The goal is to build a robust, data-driven system that can predict two target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Magnitude (how strong)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Depth (how deep under surface)</a:t>
            </a:r>
          </a:p>
        </p:txBody>
      </p:sp>
      <p:pic>
        <p:nvPicPr>
          <p:cNvPr id="4098" name="Picture 2" descr="Destroyed house Portrait of homeless man on ruins of his house earthquake victims stock pictures, royalty-free photos &amp; images">
            <a:extLst>
              <a:ext uri="{FF2B5EF4-FFF2-40B4-BE49-F238E27FC236}">
                <a16:creationId xmlns:a16="http://schemas.microsoft.com/office/drawing/2014/main" id="{4D1F4FF9-BBE7-B0C4-ACFE-89A7D9104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2" y="-1"/>
            <a:ext cx="12235631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89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65403-2235-B4BF-1CFC-5C2676411E22}"/>
              </a:ext>
            </a:extLst>
          </p:cNvPr>
          <p:cNvSpPr txBox="1"/>
          <p:nvPr/>
        </p:nvSpPr>
        <p:spPr>
          <a:xfrm>
            <a:off x="4075471" y="315877"/>
            <a:ext cx="404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Objective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33A142-DD93-EBFE-0D6C-1BA6A653DED5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3AE0B3EC-39AD-67DE-E154-E3C7619E6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552" y="1663091"/>
            <a:ext cx="991489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man Old Style" panose="02050604050505020204" pitchFamily="18" charset="0"/>
              </a:rPr>
              <a:t>Predict earthquake magnitude and depth using geospatial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man Old Style" panose="02050604050505020204" pitchFamily="18" charset="0"/>
              </a:rPr>
              <a:t>Compare different deep learning models: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man Old Style" panose="02050604050505020204" pitchFamily="18" charset="0"/>
              </a:rPr>
              <a:t>Dense Neural Networks (3 variants)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man Old Style" panose="02050604050505020204" pitchFamily="18" charset="0"/>
              </a:rPr>
              <a:t>LSTM-based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man Old Style" panose="02050604050505020204" pitchFamily="18" charset="0"/>
              </a:rPr>
              <a:t>Evaluate and visualize spatial prediction performance.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DA324-B3F1-643E-45E2-7FF7E27C7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63" y="3768025"/>
            <a:ext cx="5490795" cy="2853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792DD3-D00E-3FF4-1335-4268216BE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2" y="9995"/>
            <a:ext cx="12235631" cy="8137094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88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491AB-0045-7939-8B38-4D5BBD5B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744F83-7F67-3230-1AB8-3A4773927F7F}"/>
              </a:ext>
            </a:extLst>
          </p:cNvPr>
          <p:cNvSpPr txBox="1"/>
          <p:nvPr/>
        </p:nvSpPr>
        <p:spPr>
          <a:xfrm>
            <a:off x="3436373" y="306045"/>
            <a:ext cx="559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Dataset 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413A01-F8F0-CFE0-5251-5A04D28363F4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20B2F926-9A78-408B-D49F-0876B23B7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20" y="1510613"/>
            <a:ext cx="1103249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Source: USGS Earthquake Database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Link :- https://www.kaggle.com/datasets/usgs/earthquake-database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Total records: 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23,595</a:t>
            </a:r>
            <a:r>
              <a:rPr lang="en-IN" sz="2400" dirty="0"/>
              <a:t> 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earthquake events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Features used: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Latitude, Longitude, Time, Depth, Magnitude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Period Covered: 1965-2016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30CE3-9515-4B02-5FEA-890F32C0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49672"/>
            <a:ext cx="12192000" cy="197021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BE47593-F5EA-D31C-89AD-C5EABE48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2" y="-1"/>
            <a:ext cx="12235630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9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4816E-AE2C-356A-B217-BB33E70D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DB5E23-E76E-86EE-D357-D1B5ED521882}"/>
              </a:ext>
            </a:extLst>
          </p:cNvPr>
          <p:cNvSpPr txBox="1"/>
          <p:nvPr/>
        </p:nvSpPr>
        <p:spPr>
          <a:xfrm>
            <a:off x="3436373" y="306045"/>
            <a:ext cx="559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Data Preprocessing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787820-BA84-9EA8-9AED-DA0F6E290E8B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B30C6658-85DA-3CA6-DEE9-015C4DA1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152" y="1859340"/>
            <a:ext cx="1009843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Removed missing/incomplete records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Normalized numerical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Feature Engineering (Time converted to numerical index)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Train-Test Split: 80/20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B2829B-2D0C-8028-B532-EBFA4588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18" y="3912057"/>
            <a:ext cx="5676213" cy="2419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F5DAC-3276-466E-E5BA-AACA3D88F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438" y="3912057"/>
            <a:ext cx="2591162" cy="13622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FD4AFF-A3BE-46AD-2B7D-DFE88E505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38" y="5624336"/>
            <a:ext cx="2591162" cy="32389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6B08CC6-A3A7-6B45-727A-E21090BA9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1" y="306045"/>
            <a:ext cx="12235631" cy="6882542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2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89491-DAAF-5CE6-5A8F-C2BC649B3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9CB13-4A4F-D229-B3D4-C24E68C04EB4}"/>
              </a:ext>
            </a:extLst>
          </p:cNvPr>
          <p:cNvSpPr txBox="1"/>
          <p:nvPr/>
        </p:nvSpPr>
        <p:spPr>
          <a:xfrm>
            <a:off x="3436373" y="306045"/>
            <a:ext cx="559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Prediction Targets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25D1F6-B217-1C6D-EC80-D24A3194D85D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54D642E1-400D-8297-0CFB-3A9D0870A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348" y="1765708"/>
            <a:ext cx="865379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Multi-output regression task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Target 1: Magnitude (Richter scale)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Target 2: Depth (in km)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Typical Ranges: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Magnitude: 3.5 to 8.5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Depth: 0 to 700 km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5C2230-C438-8990-94A4-96C7CE1E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354" y="4043258"/>
            <a:ext cx="3677163" cy="8002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F82E1-5D19-D41C-0DB9-23F740472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354" y="5083278"/>
            <a:ext cx="3677163" cy="16271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078FE8-292C-F708-A890-B2C2063F2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396" y="1646367"/>
            <a:ext cx="4054898" cy="2326022"/>
          </a:xfrm>
          <a:prstGeom prst="rect">
            <a:avLst/>
          </a:prstGeom>
        </p:spPr>
      </p:pic>
      <p:pic>
        <p:nvPicPr>
          <p:cNvPr id="5" name="Picture 2" descr="Destroyed house Portrait of homeless man on ruins of his house earthquake victims stock pictures, royalty-free photos &amp; images">
            <a:extLst>
              <a:ext uri="{FF2B5EF4-FFF2-40B4-BE49-F238E27FC236}">
                <a16:creationId xmlns:a16="http://schemas.microsoft.com/office/drawing/2014/main" id="{D7B88977-85C0-5CBD-65D8-82F89ADB3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2" y="-1"/>
            <a:ext cx="12235631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8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0F7E7-C9F9-68CB-A2D0-34EE1E098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91A2B-F075-D4E2-B009-56B2B2873514}"/>
              </a:ext>
            </a:extLst>
          </p:cNvPr>
          <p:cNvSpPr txBox="1"/>
          <p:nvPr/>
        </p:nvSpPr>
        <p:spPr>
          <a:xfrm>
            <a:off x="857863" y="306045"/>
            <a:ext cx="1047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Model 1 – Dense Neural Network (Simple)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66E4D7-DD1B-6B3C-B138-4CEE4C5AEFF3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07107DA-A0DC-5168-2B9B-F8009C5E0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68" y="1700273"/>
            <a:ext cx="120940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Architecture:</a:t>
            </a:r>
            <a:b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Input → Dense(16) → Dense(16) → Dense(2)</a:t>
            </a:r>
          </a:p>
          <a:p>
            <a:pPr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Loss Function: MSE</a:t>
            </a:r>
          </a:p>
          <a:p>
            <a:pPr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Activation:Softmax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C65FD0-8094-F8A4-F15A-ED252727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0" y="3309739"/>
            <a:ext cx="7106642" cy="17052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6C6839-74AE-CE9E-8240-DCA404D9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511" y="3310040"/>
            <a:ext cx="2553056" cy="952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B165CE-D739-A6CE-C053-6B2E7A09C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815" y="3329092"/>
            <a:ext cx="1714739" cy="457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23509E-3175-ABAA-3F65-BA87A6C03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69" y="5194024"/>
            <a:ext cx="6192114" cy="14575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524953-38E4-BB2D-2104-FD90E4868555}"/>
              </a:ext>
            </a:extLst>
          </p:cNvPr>
          <p:cNvSpPr txBox="1"/>
          <p:nvPr/>
        </p:nvSpPr>
        <p:spPr>
          <a:xfrm>
            <a:off x="6594987" y="5386749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Optimal approach</a:t>
            </a:r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0E7161-10E6-84C3-B1A1-24AEA0C88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3632" y="-1"/>
            <a:ext cx="12235630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2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6AFFD-989B-96D5-4BE4-0D1466CC1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9CF5B4-0358-6C98-0C00-C6714E2DA0A1}"/>
              </a:ext>
            </a:extLst>
          </p:cNvPr>
          <p:cNvSpPr txBox="1"/>
          <p:nvPr/>
        </p:nvSpPr>
        <p:spPr>
          <a:xfrm>
            <a:off x="754624" y="306045"/>
            <a:ext cx="1068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Model 2 – Deeper Dense Neural Network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3DA688-2095-73A2-3769-8AB79AA1D0D5}"/>
              </a:ext>
            </a:extLst>
          </p:cNvPr>
          <p:cNvCxnSpPr/>
          <p:nvPr/>
        </p:nvCxnSpPr>
        <p:spPr>
          <a:xfrm>
            <a:off x="2871019" y="1071716"/>
            <a:ext cx="64499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73123EEC-A5A4-62C6-3CCC-268BFA099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97" y="1668628"/>
            <a:ext cx="1308814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Architecture:</a:t>
            </a:r>
            <a:b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Input → Dense(64) → Dropout(0.2) → Dense(64) → Dropout(0.2) → Dense(2)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</a:rPr>
              <a:t>Early stopping to avoid overfitting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6B390A-38F1-6F2D-DF43-4216657F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97" y="3169790"/>
            <a:ext cx="7887801" cy="2019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E611D0-6213-0ED5-4B72-E207CF48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7" y="5376652"/>
            <a:ext cx="4239217" cy="819264"/>
          </a:xfrm>
          <a:prstGeom prst="rect">
            <a:avLst/>
          </a:prstGeom>
        </p:spPr>
      </p:pic>
      <p:pic>
        <p:nvPicPr>
          <p:cNvPr id="5" name="Picture 2" descr="Destroyed house Portrait of homeless man on ruins of his house earthquake victims stock pictures, royalty-free photos &amp; images">
            <a:extLst>
              <a:ext uri="{FF2B5EF4-FFF2-40B4-BE49-F238E27FC236}">
                <a16:creationId xmlns:a16="http://schemas.microsoft.com/office/drawing/2014/main" id="{C626C80A-BEFE-04D9-60A1-F32FF57B8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32" y="-1"/>
            <a:ext cx="12235631" cy="8157087"/>
          </a:xfrm>
          <a:prstGeom prst="rect">
            <a:avLst/>
          </a:prstGeom>
          <a:noFill/>
          <a:effectLst>
            <a:glow rad="127000">
              <a:schemeClr val="accent1">
                <a:alpha val="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95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610</Words>
  <Application>Microsoft Office PowerPoint</Application>
  <PresentationFormat>Widescreen</PresentationFormat>
  <Paragraphs>106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Bookman Old Style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Saurabh .</dc:creator>
  <cp:lastModifiedBy>Saurabh .</cp:lastModifiedBy>
  <cp:revision>3</cp:revision>
  <dcterms:created xsi:type="dcterms:W3CDTF">2025-04-22T17:09:02Z</dcterms:created>
  <dcterms:modified xsi:type="dcterms:W3CDTF">2025-04-22T19:50:27Z</dcterms:modified>
</cp:coreProperties>
</file>